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  <p:sldId id="272" r:id="rId9"/>
    <p:sldId id="267" r:id="rId10"/>
    <p:sldId id="264" r:id="rId11"/>
    <p:sldId id="259" r:id="rId12"/>
    <p:sldId id="268" r:id="rId13"/>
    <p:sldId id="269" r:id="rId14"/>
    <p:sldId id="271" r:id="rId15"/>
    <p:sldId id="266" r:id="rId16"/>
    <p:sldId id="260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17" autoAdjust="0"/>
    <p:restoredTop sz="49735" autoAdjust="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4137D-21B0-4617-83D7-99D0C9DB9446}" type="datetimeFigureOut">
              <a:rPr lang="lt-LT" smtClean="0"/>
              <a:pPr/>
              <a:t>2012.10.18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2EF7-5A1B-40CB-A34D-B67A17D9CC2C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kiskis.rvb.lt/" TargetMode="External"/><Relationship Id="rId2" Type="http://schemas.openxmlformats.org/officeDocument/2006/relationships/hyperlink" Target="http://www.keliuociucentras.rvb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eliuociucentras.rvb.l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eliuociucentras.rvb.l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Žurnalo idėja, koncepcija, perspektyva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lt-LT" sz="2400" dirty="0" smtClean="0">
              <a:solidFill>
                <a:schemeClr val="tx1"/>
              </a:solidFill>
            </a:endParaRPr>
          </a:p>
          <a:p>
            <a:r>
              <a:rPr lang="lt-LT" sz="2000" dirty="0" smtClean="0">
                <a:solidFill>
                  <a:schemeClr val="tx1"/>
                </a:solidFill>
              </a:rPr>
              <a:t>Alicija Matiukienė </a:t>
            </a:r>
          </a:p>
          <a:p>
            <a:r>
              <a:rPr lang="lt-LT" sz="2000" dirty="0" smtClean="0">
                <a:solidFill>
                  <a:schemeClr val="tx1"/>
                </a:solidFill>
              </a:rPr>
              <a:t>Vilnius </a:t>
            </a:r>
          </a:p>
          <a:p>
            <a:r>
              <a:rPr lang="lt-LT" sz="2000" dirty="0" smtClean="0">
                <a:solidFill>
                  <a:schemeClr val="tx1"/>
                </a:solidFill>
              </a:rPr>
              <a:t>2012 10 13</a:t>
            </a:r>
            <a:endParaRPr lang="lt-LT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809873" cy="2035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Partneriai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 smtClean="0"/>
              <a:t>Naujosios Romuvos fondas;</a:t>
            </a:r>
          </a:p>
          <a:p>
            <a:r>
              <a:rPr lang="lt-LT" dirty="0" smtClean="0"/>
              <a:t>J. Tumo Vaižganto muziejus Kaune; </a:t>
            </a:r>
          </a:p>
          <a:p>
            <a:r>
              <a:rPr lang="lt-LT" dirty="0" smtClean="0"/>
              <a:t>Nacionalinė M.Mažvydo biblioteka;</a:t>
            </a:r>
          </a:p>
          <a:p>
            <a:r>
              <a:rPr lang="lt-LT" dirty="0" smtClean="0"/>
              <a:t>Rokiškio J. Tumo Vaižganto gimnazijos Romuvos padalinio Lituanistikos centras; </a:t>
            </a:r>
          </a:p>
          <a:p>
            <a:r>
              <a:rPr lang="lt-LT" dirty="0" smtClean="0"/>
              <a:t>Rokiškio krašto muziejus;</a:t>
            </a:r>
          </a:p>
          <a:p>
            <a:r>
              <a:rPr lang="lt-LT" dirty="0" smtClean="0"/>
              <a:t>Kunigo švietėjo Jono Katelės paramos ir labdaros fondas; </a:t>
            </a:r>
          </a:p>
          <a:p>
            <a:r>
              <a:rPr lang="lt-LT" dirty="0" smtClean="0"/>
              <a:t>Lietuvių literatūros ir tautosakos institutas;</a:t>
            </a:r>
          </a:p>
          <a:p>
            <a:r>
              <a:rPr lang="lt-LT" dirty="0" smtClean="0"/>
              <a:t>Juozo Miltinio palikimo studijų centras;</a:t>
            </a:r>
          </a:p>
          <a:p>
            <a:r>
              <a:rPr lang="lt-LT" dirty="0" smtClean="0"/>
              <a:t>Vilniaus  rokiškėnų klubas “Pragiedruliai “.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8194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66"/>
            <a:ext cx="1857387" cy="119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Rėmėjai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Spaudos, radijo ir televizijos rėmimo fondas (dalinis 75% leidinio finansavimas);</a:t>
            </a:r>
          </a:p>
          <a:p>
            <a:r>
              <a:rPr lang="lt-LT" dirty="0" smtClean="0"/>
              <a:t>Rokiškio rajono savivaldybė;</a:t>
            </a:r>
          </a:p>
          <a:p>
            <a:r>
              <a:rPr lang="lt-LT" dirty="0" smtClean="0"/>
              <a:t>Leidėjo lėšos. </a:t>
            </a:r>
            <a:endParaRPr lang="lt-LT" dirty="0"/>
          </a:p>
        </p:txBody>
      </p:sp>
      <p:pic>
        <p:nvPicPr>
          <p:cNvPr id="4098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785949" cy="113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Sklaida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lt-LT" sz="9600" dirty="0" smtClean="0"/>
              <a:t>Renginiai;</a:t>
            </a:r>
          </a:p>
          <a:p>
            <a:r>
              <a:rPr lang="lt-LT" sz="9600" dirty="0" smtClean="0"/>
              <a:t>Internetas; </a:t>
            </a:r>
            <a:r>
              <a:rPr lang="lt-LT" sz="9600" dirty="0" smtClean="0">
                <a:hlinkClick r:id="rId2"/>
              </a:rPr>
              <a:t>www.keliuociucentras.rvb.lt</a:t>
            </a:r>
            <a:r>
              <a:rPr lang="lt-LT" sz="9600" dirty="0" smtClean="0"/>
              <a:t>; </a:t>
            </a:r>
            <a:r>
              <a:rPr lang="lt-LT" sz="9600" dirty="0" smtClean="0">
                <a:hlinkClick r:id="rId3"/>
              </a:rPr>
              <a:t>www.rokiskis.rvb.lt</a:t>
            </a:r>
            <a:r>
              <a:rPr lang="lt-LT" sz="9600" dirty="0" smtClean="0"/>
              <a:t>  </a:t>
            </a:r>
          </a:p>
          <a:p>
            <a:r>
              <a:rPr lang="lt-LT" sz="9600" dirty="0" smtClean="0"/>
              <a:t>Vietinė spauda;</a:t>
            </a:r>
          </a:p>
          <a:p>
            <a:r>
              <a:rPr lang="lt-LT" sz="9600" dirty="0" smtClean="0"/>
              <a:t>Respublikos bibliotekos; </a:t>
            </a:r>
          </a:p>
          <a:p>
            <a:r>
              <a:rPr lang="lt-LT" sz="9600" dirty="0" smtClean="0"/>
              <a:t>Rajono bibliotekų tinklas;</a:t>
            </a:r>
          </a:p>
          <a:p>
            <a:r>
              <a:rPr lang="lt-LT" sz="9600" dirty="0" smtClean="0"/>
              <a:t>Asmeniniai ryšiai;</a:t>
            </a:r>
          </a:p>
          <a:p>
            <a:r>
              <a:rPr lang="lt-LT" sz="9600" dirty="0" smtClean="0"/>
              <a:t>Rokiškio turizmo informacinis centras;</a:t>
            </a:r>
          </a:p>
          <a:p>
            <a:r>
              <a:rPr lang="lt-LT" sz="9600" dirty="0" smtClean="0"/>
              <a:t>Rajono mokyklų tinklas; </a:t>
            </a:r>
          </a:p>
          <a:p>
            <a:r>
              <a:rPr lang="lt-LT" sz="9600" dirty="0" smtClean="0"/>
              <a:t>Privalomas egz. institucijoms ir padėkos egz. straipsnių autoriams;</a:t>
            </a:r>
          </a:p>
          <a:p>
            <a:r>
              <a:rPr lang="lt-LT" sz="9600" dirty="0" smtClean="0"/>
              <a:t>Prenumerata Lietuvos pašto tinkle (nuo 2013 m.);</a:t>
            </a:r>
          </a:p>
          <a:p>
            <a:r>
              <a:rPr lang="lt-LT" sz="9600" dirty="0" smtClean="0"/>
              <a:t>Užsienio lietuvių spauda (Mūsų pastogė, Tėviškės žiburiai, Amerikos lietuvis). </a:t>
            </a:r>
          </a:p>
          <a:p>
            <a:endParaRPr lang="lt-LT" sz="3800" dirty="0"/>
          </a:p>
        </p:txBody>
      </p:sp>
      <p:pic>
        <p:nvPicPr>
          <p:cNvPr id="12290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7165"/>
            <a:ext cx="2071702" cy="120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Perspektyva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Visateksčių</a:t>
            </a:r>
            <a:r>
              <a:rPr lang="lt-LT" dirty="0" smtClean="0"/>
              <a:t> žurnalo straipsnių </a:t>
            </a:r>
            <a:r>
              <a:rPr lang="lt-LT" dirty="0" err="1" smtClean="0"/>
              <a:t>skaitmeninimas</a:t>
            </a:r>
            <a:r>
              <a:rPr lang="lt-LT" dirty="0" smtClean="0"/>
              <a:t> ir patalpinimas internetinėje leidėjo svetainėje; </a:t>
            </a:r>
            <a:r>
              <a:rPr lang="lt-LT" dirty="0" smtClean="0">
                <a:hlinkClick r:id="rId2"/>
              </a:rPr>
              <a:t>www.keliuociucentras.rvb.lt</a:t>
            </a:r>
            <a:r>
              <a:rPr lang="lt-LT" dirty="0" smtClean="0"/>
              <a:t> </a:t>
            </a:r>
          </a:p>
          <a:p>
            <a:r>
              <a:rPr lang="lt-LT" dirty="0" smtClean="0"/>
              <a:t>Straipsnių anotacijos anglų k.;</a:t>
            </a:r>
          </a:p>
          <a:p>
            <a:r>
              <a:rPr lang="lt-LT" dirty="0" smtClean="0"/>
              <a:t>Naujos  žurnalo sklaidos priemonės; </a:t>
            </a:r>
          </a:p>
          <a:p>
            <a:r>
              <a:rPr lang="lt-LT" dirty="0" smtClean="0"/>
              <a:t>Rėmėjų paieška (verslo parama žurnalui); </a:t>
            </a:r>
          </a:p>
          <a:p>
            <a:r>
              <a:rPr lang="lt-LT" dirty="0" smtClean="0"/>
              <a:t>Žurnalo leidyba įtraukta į Rokiškio rajono strateginės plėtros planą iki 2015 m.   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13314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71480"/>
            <a:ext cx="1500217" cy="947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Grėsmės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Nepastovus žurnalo finansavimas iš rajono savivaldybės;</a:t>
            </a:r>
          </a:p>
          <a:p>
            <a:r>
              <a:rPr lang="lt-LT" dirty="0" smtClean="0"/>
              <a:t>Mažėjantis bei terminuotas (1 kalendoriniams metams) Spaudos radijo ir televizijos rėmimo fondo finansavimas;  </a:t>
            </a:r>
          </a:p>
          <a:p>
            <a:r>
              <a:rPr lang="lt-LT" dirty="0" smtClean="0"/>
              <a:t>Visuomeniniais  pagrindais septintus metus dirbanti redkolegija.</a:t>
            </a:r>
          </a:p>
          <a:p>
            <a:endParaRPr lang="lt-LT" dirty="0" smtClean="0"/>
          </a:p>
          <a:p>
            <a:endParaRPr lang="lt-LT" dirty="0" smtClean="0"/>
          </a:p>
        </p:txBody>
      </p:sp>
      <p:pic>
        <p:nvPicPr>
          <p:cNvPr id="15362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1"/>
            <a:ext cx="1738303" cy="125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Išvados 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Žurnalas yra  Aukštaitijos regiono kultūrinės spaudos leidinys, autoriais bei sklaida apimantis visus Lietuvos regionus; </a:t>
            </a:r>
          </a:p>
          <a:p>
            <a:r>
              <a:rPr lang="lt-LT" dirty="0" smtClean="0"/>
              <a:t>Žurnalas akcentuoja ne tik Rokiškio  krašto  kultūrinį istorinį paveldą, bet ir dabarties kultūrinę saviraišką, regiono savitumą bei čia gyvenančios ir kuriančios  bendruomenės sėkmės projektus; </a:t>
            </a:r>
          </a:p>
          <a:p>
            <a:r>
              <a:rPr lang="lt-LT" dirty="0" smtClean="0"/>
              <a:t>Leidinio puslapiuose ryškus siekis pažinti profesionalųjį  Lietuvos meną , kūrėjus;</a:t>
            </a:r>
            <a:endParaRPr lang="lt-LT" dirty="0"/>
          </a:p>
        </p:txBody>
      </p:sp>
      <p:pic>
        <p:nvPicPr>
          <p:cNvPr id="2050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474" y="214290"/>
            <a:ext cx="213830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Išvados (2)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Žurnalas – iliustruota krašto istorinio pažinimo mokymo, savišvietos priemonė mokyklose;</a:t>
            </a:r>
          </a:p>
          <a:p>
            <a:r>
              <a:rPr lang="lt-LT" dirty="0" smtClean="0"/>
              <a:t>Rokiškio rajoną reprezentuojantis leidinys; </a:t>
            </a:r>
          </a:p>
          <a:p>
            <a:r>
              <a:rPr lang="lt-LT" dirty="0" smtClean="0"/>
              <a:t>Informacinių technologijų panaudojimas žurnalo viešinime ir sklaidoje;</a:t>
            </a:r>
          </a:p>
          <a:p>
            <a:r>
              <a:rPr lang="lt-LT" dirty="0" smtClean="0"/>
              <a:t>Pasiekiamumas užsienio lietuviams ir emigrantams.    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lt-LT" dirty="0" smtClean="0"/>
              <a:t>Vertinimai, atsiliepimai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Anketavimas galimybių studijoje ”Rokiškio rajono įvaizdžio strategija”; </a:t>
            </a:r>
          </a:p>
          <a:p>
            <a:r>
              <a:rPr lang="lt-LT" dirty="0" smtClean="0"/>
              <a:t>Žurnalo internetinio puslapio vartotojų lankomumas;</a:t>
            </a:r>
          </a:p>
          <a:p>
            <a:r>
              <a:rPr lang="lt-LT" dirty="0" smtClean="0"/>
              <a:t>Renginių dalyvių skaičius; </a:t>
            </a:r>
          </a:p>
          <a:p>
            <a:r>
              <a:rPr lang="lt-LT" dirty="0" smtClean="0"/>
              <a:t>Žurnalo recenzijos leidinyje “Nemunas”;</a:t>
            </a:r>
          </a:p>
          <a:p>
            <a:r>
              <a:rPr lang="lt-LT" dirty="0" smtClean="0"/>
              <a:t>Skaitytojų atsiliepimai, laiškai.</a:t>
            </a:r>
          </a:p>
          <a:p>
            <a:endParaRPr lang="lt-LT" dirty="0"/>
          </a:p>
        </p:txBody>
      </p:sp>
      <p:pic>
        <p:nvPicPr>
          <p:cNvPr id="14338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944" y="285729"/>
            <a:ext cx="1282001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Rašytojo Rimanto Šavelio laiškas</a:t>
            </a:r>
            <a:endParaRPr lang="lt-LT" dirty="0"/>
          </a:p>
        </p:txBody>
      </p:sp>
      <p:pic>
        <p:nvPicPr>
          <p:cNvPr id="30722" name="Picture 2" descr="C:\Documents and Settings\Direktore\Desktop\konf.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69668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Aktoriaus Ferdinando Jakšio laiškas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1746" name="Picture 2" descr="C:\Documents and Settings\Direktore\Desktop\konf.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071966" cy="528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Metrika</a:t>
            </a:r>
            <a:endParaRPr lang="lt-LT" dirty="0"/>
          </a:p>
        </p:txBody>
      </p:sp>
      <p:pic>
        <p:nvPicPr>
          <p:cNvPr id="2050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1500165" cy="1086734"/>
          </a:xfrm>
          <a:prstGeom prst="rect">
            <a:avLst/>
          </a:prstGeom>
          <a:noFill/>
        </p:spPr>
      </p:pic>
      <p:pic>
        <p:nvPicPr>
          <p:cNvPr id="1031" name="Picture 7" descr="C:\Documents and Settings\Direktore\Desktop\logo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86376" y="2643182"/>
            <a:ext cx="2719224" cy="1857389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00034" y="1071546"/>
            <a:ext cx="778674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Septintieji leidimo metai; 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Leidėjas -  Juozo  ir Alfonso Keliuočių   palikimo studijų centras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lt-LT" sz="3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lt-LT" sz="3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Žurnalo pavadinimo autorius - Alfonsas      Keliuotis;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Redakcinė kolegija;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lt-LT" sz="3200" dirty="0" smtClean="0">
                <a:latin typeface="Calibri" pitchFamily="34" charset="0"/>
                <a:cs typeface="Times New Roman" pitchFamily="18" charset="0"/>
              </a:rPr>
              <a:t>Leidykla “</a:t>
            </a:r>
            <a:r>
              <a:rPr lang="lt-LT" sz="3200" smtClean="0">
                <a:latin typeface="Calibri" pitchFamily="34" charset="0"/>
                <a:cs typeface="Times New Roman" pitchFamily="18" charset="0"/>
              </a:rPr>
              <a:t>Margi raštai”.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/>
              <a:t>Rašytojos Alės Rūtos laiškas</a:t>
            </a:r>
            <a:endParaRPr lang="lt-LT" sz="4800" dirty="0"/>
          </a:p>
        </p:txBody>
      </p:sp>
      <p:pic>
        <p:nvPicPr>
          <p:cNvPr id="32770" name="Picture 2" descr="C:\Documents and Settings\Direktore\Desktop\konf.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06161" cy="438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Vyskupo Juozo Tunaičio laiškas</a:t>
            </a:r>
            <a:endParaRPr lang="lt-LT" dirty="0"/>
          </a:p>
        </p:txBody>
      </p:sp>
      <p:pic>
        <p:nvPicPr>
          <p:cNvPr id="33794" name="Picture 2" descr="C:\Documents and Settings\Direktore\Desktop\konf.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0006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Redaktoriaus Algio </a:t>
            </a:r>
            <a:r>
              <a:rPr lang="lt-LT" dirty="0" err="1" smtClean="0"/>
              <a:t>Mikšos</a:t>
            </a:r>
            <a:r>
              <a:rPr lang="lt-LT" dirty="0" smtClean="0"/>
              <a:t> laiškas</a:t>
            </a:r>
            <a:endParaRPr lang="lt-LT" dirty="0"/>
          </a:p>
        </p:txBody>
      </p:sp>
      <p:pic>
        <p:nvPicPr>
          <p:cNvPr id="34818" name="Picture 2" descr="C:\Documents and Settings\Direktore\Desktop\konf. 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500594" cy="497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Ačiū už dėmesį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5"/>
            <a:ext cx="822960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4400" dirty="0" smtClean="0"/>
              <a:t>   Visada esame atviri Jūsų pasiūlymams. </a:t>
            </a:r>
            <a:endParaRPr lang="lt-LT" sz="4400" dirty="0"/>
          </a:p>
        </p:txBody>
      </p:sp>
      <p:pic>
        <p:nvPicPr>
          <p:cNvPr id="1028" name="Picture 4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00504"/>
            <a:ext cx="3024187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lt-LT" dirty="0" smtClean="0"/>
              <a:t>Idėja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Turėti Rokiškio krašto kultūrai skirtą žurnalą;</a:t>
            </a:r>
          </a:p>
          <a:p>
            <a:r>
              <a:rPr lang="lt-LT" dirty="0" smtClean="0"/>
              <a:t>Tęsti 1989-1997 m. ėjusio  laikraščio </a:t>
            </a:r>
            <a:r>
              <a:rPr lang="lt-LT" dirty="0" smtClean="0"/>
              <a:t>“Prie </a:t>
            </a:r>
            <a:r>
              <a:rPr lang="lt-LT" dirty="0" smtClean="0"/>
              <a:t>Nemunėlio” tradicijas; </a:t>
            </a:r>
          </a:p>
          <a:p>
            <a:r>
              <a:rPr lang="lt-LT" dirty="0" smtClean="0"/>
              <a:t>“Mūsų leidinio idėja yra labai aiški-iškelti ir, kiek mums įmanoma, aprašyti Rokiškio krašto kultūrą ir jos paminklus”. (Alfonsas Keliuotis, 1989 m. laikraštis “Prie Nemunėlio” Nr. 1). </a:t>
            </a:r>
          </a:p>
        </p:txBody>
      </p:sp>
      <p:pic>
        <p:nvPicPr>
          <p:cNvPr id="5122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9"/>
            <a:ext cx="1595427" cy="115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Puoselėti Rokiškio krašto kultūrinį istorinį paveldą; </a:t>
            </a:r>
          </a:p>
          <a:p>
            <a:r>
              <a:rPr lang="lt-LT" dirty="0" smtClean="0"/>
              <a:t>pristatyti dabarties kultūrinius projektus, iniciatyvas, veiklas, sėkmes ir  kūrėjus; </a:t>
            </a:r>
          </a:p>
          <a:p>
            <a:r>
              <a:rPr lang="lt-LT" dirty="0" smtClean="0"/>
              <a:t>paskleisti jaunimo kultūrinės veiklos iniciatyvas; </a:t>
            </a:r>
          </a:p>
          <a:p>
            <a:r>
              <a:rPr lang="lt-LT" dirty="0" smtClean="0"/>
              <a:t>akcentuoti Juozo ir Alfonso Keliuočių kūrybos ir gyvenimo vertybes;</a:t>
            </a:r>
          </a:p>
          <a:p>
            <a:r>
              <a:rPr lang="lt-LT" dirty="0" smtClean="0"/>
              <a:t> vystyti ryšius su kraštiečiais; 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6146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488" y="357166"/>
            <a:ext cx="180253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Paskirtis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Nekomercinis krašto kultūros pažinimo leidinys plačiajai visuomenei; </a:t>
            </a:r>
          </a:p>
          <a:p>
            <a:r>
              <a:rPr lang="lt-LT" dirty="0" smtClean="0"/>
              <a:t>Rokiškio rajoną reprezentuojantis leidinys;</a:t>
            </a:r>
          </a:p>
          <a:p>
            <a:r>
              <a:rPr lang="lt-LT" dirty="0" smtClean="0"/>
              <a:t>Meno suvokimą ugdantis leidinys;</a:t>
            </a:r>
          </a:p>
          <a:p>
            <a:r>
              <a:rPr lang="lt-LT" dirty="0" smtClean="0"/>
              <a:t>Informacinis  kultūrinės atminties  šaltinis;</a:t>
            </a:r>
          </a:p>
          <a:p>
            <a:r>
              <a:rPr lang="lt-LT" dirty="0" smtClean="0"/>
              <a:t>Išliekamosios  vertės edukacinis leidinys; </a:t>
            </a:r>
          </a:p>
          <a:p>
            <a:r>
              <a:rPr lang="lt-LT" dirty="0" smtClean="0"/>
              <a:t>Kūrybą skatinantis leidinys.</a:t>
            </a:r>
            <a:endParaRPr lang="lt-LT" dirty="0"/>
          </a:p>
        </p:txBody>
      </p:sp>
      <p:pic>
        <p:nvPicPr>
          <p:cNvPr id="7170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28"/>
            <a:ext cx="1928825" cy="113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lt-LT" dirty="0" smtClean="0"/>
              <a:t>Projektai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“Romuvos keliais” – tęstinis projektas žurnale, įgyvendinamas nuo 2007 m.; </a:t>
            </a:r>
          </a:p>
          <a:p>
            <a:r>
              <a:rPr lang="lt-LT" dirty="0" smtClean="0"/>
              <a:t>“Sėlių kultūra virtualioje erdvėje”- tęstinis dokumentų </a:t>
            </a:r>
            <a:r>
              <a:rPr lang="lt-LT" dirty="0" err="1" smtClean="0"/>
              <a:t>skaitmeninimo</a:t>
            </a:r>
            <a:r>
              <a:rPr lang="lt-LT" dirty="0" smtClean="0"/>
              <a:t>, žurnalo sklaidos internete projektas; </a:t>
            </a:r>
          </a:p>
          <a:p>
            <a:r>
              <a:rPr lang="lt-LT" dirty="0" smtClean="0"/>
              <a:t>“Keliuočių patirtį- jauniesiems žurnalistams”;</a:t>
            </a:r>
          </a:p>
          <a:p>
            <a:r>
              <a:rPr lang="lt-LT" dirty="0" smtClean="0">
                <a:hlinkClick r:id="rId2"/>
              </a:rPr>
              <a:t>www.keliuociucentras.rvb.lt</a:t>
            </a:r>
            <a:r>
              <a:rPr lang="lt-LT" dirty="0" smtClean="0"/>
              <a:t> – žurnalo internetinė prieiga.</a:t>
            </a:r>
            <a:endParaRPr lang="lt-LT" dirty="0"/>
          </a:p>
        </p:txBody>
      </p:sp>
      <p:pic>
        <p:nvPicPr>
          <p:cNvPr id="3074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348" y="285728"/>
            <a:ext cx="1660158" cy="120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Publikacijų autoriai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lt-LT" sz="5900" dirty="0" smtClean="0"/>
              <a:t>Atminties institucijų (muziejų, bibliotekų, archyvų) darbuotojai; </a:t>
            </a:r>
          </a:p>
          <a:p>
            <a:r>
              <a:rPr lang="lt-LT" sz="5900" dirty="0" smtClean="0"/>
              <a:t>Mokslo institucijų (VU, VDU, Klaipėdos universitetas, M. Riomerio universitetas) darbuotojai;</a:t>
            </a:r>
          </a:p>
          <a:p>
            <a:r>
              <a:rPr lang="lt-LT" sz="5900" dirty="0" smtClean="0"/>
              <a:t>Kraštiečiai; (B. Deksnys, V. Mačiekus, B. </a:t>
            </a:r>
            <a:r>
              <a:rPr lang="lt-LT" sz="5900" dirty="0" err="1" smtClean="0"/>
              <a:t>Riauba</a:t>
            </a:r>
            <a:r>
              <a:rPr lang="lt-LT" sz="5900" dirty="0" smtClean="0"/>
              <a:t>, V. </a:t>
            </a:r>
            <a:r>
              <a:rPr lang="lt-LT" sz="5900" dirty="0" err="1" smtClean="0"/>
              <a:t>Areška</a:t>
            </a:r>
            <a:r>
              <a:rPr lang="lt-LT" sz="5900" dirty="0" smtClean="0"/>
              <a:t>, J. </a:t>
            </a:r>
            <a:r>
              <a:rPr lang="lt-LT" sz="5900" dirty="0" err="1" smtClean="0"/>
              <a:t>Laškovas</a:t>
            </a:r>
            <a:r>
              <a:rPr lang="lt-LT" sz="5900" dirty="0" smtClean="0"/>
              <a:t>, F. Jakšys, A. </a:t>
            </a:r>
            <a:r>
              <a:rPr lang="lt-LT" sz="5900" dirty="0" err="1" smtClean="0"/>
              <a:t>Puriuškis</a:t>
            </a:r>
            <a:r>
              <a:rPr lang="lt-LT" sz="5900" dirty="0" smtClean="0"/>
              <a:t> ir kt.);</a:t>
            </a:r>
          </a:p>
          <a:p>
            <a:r>
              <a:rPr lang="lt-LT" sz="5900" dirty="0" smtClean="0"/>
              <a:t>Meno kolektyvų vadovai; (teatro, šokio, muzikos, etnografijos);</a:t>
            </a:r>
          </a:p>
          <a:p>
            <a:r>
              <a:rPr lang="lt-LT" sz="5900" dirty="0" smtClean="0"/>
              <a:t>Projektų iniciatoriai ir vykdytojai; </a:t>
            </a:r>
          </a:p>
          <a:p>
            <a:r>
              <a:rPr lang="lt-LT" sz="5900" dirty="0" smtClean="0"/>
              <a:t>Nevyriausybinio sektoriaus atstovai;</a:t>
            </a:r>
          </a:p>
          <a:p>
            <a:r>
              <a:rPr lang="lt-LT" sz="5900" dirty="0" smtClean="0"/>
              <a:t>Kūrėjai;</a:t>
            </a:r>
          </a:p>
          <a:p>
            <a:r>
              <a:rPr lang="lt-LT" sz="5900" dirty="0" smtClean="0"/>
              <a:t>Literatai;</a:t>
            </a:r>
          </a:p>
          <a:p>
            <a:r>
              <a:rPr lang="lt-LT" sz="5900" dirty="0" smtClean="0"/>
              <a:t>Studentai ir moksleiviai.</a:t>
            </a:r>
          </a:p>
          <a:p>
            <a:endParaRPr lang="lt-LT" sz="3400" dirty="0" smtClean="0"/>
          </a:p>
          <a:p>
            <a:endParaRPr lang="lt-LT" dirty="0"/>
          </a:p>
        </p:txBody>
      </p:sp>
      <p:pic>
        <p:nvPicPr>
          <p:cNvPr id="9218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666865" cy="120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Šaltiniai publikacijoms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err="1" smtClean="0"/>
              <a:t>Egodokumentai</a:t>
            </a:r>
            <a:r>
              <a:rPr lang="lt-LT" dirty="0" smtClean="0"/>
              <a:t>, atsiminimai, laiškai;</a:t>
            </a:r>
          </a:p>
          <a:p>
            <a:r>
              <a:rPr lang="lt-LT" dirty="0" smtClean="0"/>
              <a:t>Bažnyčių archyvai, muziejų fondai, bibliotekų </a:t>
            </a:r>
            <a:r>
              <a:rPr lang="lt-LT" dirty="0" err="1" smtClean="0"/>
              <a:t>rankraštynai</a:t>
            </a:r>
            <a:r>
              <a:rPr lang="lt-LT" dirty="0" smtClean="0"/>
              <a:t>; </a:t>
            </a:r>
          </a:p>
          <a:p>
            <a:r>
              <a:rPr lang="lt-LT" dirty="0" smtClean="0"/>
              <a:t>Kultūros renginiai rajone, </a:t>
            </a:r>
            <a:r>
              <a:rPr lang="lt-LT" dirty="0" err="1" smtClean="0"/>
              <a:t>inovatyvūs</a:t>
            </a:r>
            <a:r>
              <a:rPr lang="lt-LT" dirty="0" smtClean="0"/>
              <a:t> kultūriniai projektai ir sprendimai (pvz., langinių tapymo pleneras, R. </a:t>
            </a:r>
            <a:r>
              <a:rPr lang="lt-LT" dirty="0" err="1" smtClean="0"/>
              <a:t>Lymano</a:t>
            </a:r>
            <a:r>
              <a:rPr lang="lt-LT" dirty="0" smtClean="0"/>
              <a:t> vargonų festivalis,  tradicinis </a:t>
            </a:r>
            <a:r>
              <a:rPr lang="lt-LT" dirty="0" err="1" smtClean="0"/>
              <a:t>prakartėlių</a:t>
            </a:r>
            <a:r>
              <a:rPr lang="lt-LT" dirty="0" smtClean="0"/>
              <a:t> konkursas, jaunimo Lyderių klubo projektai), teatro premjeros ir kt.  </a:t>
            </a:r>
          </a:p>
          <a:p>
            <a:r>
              <a:rPr lang="lt-LT" dirty="0" smtClean="0"/>
              <a:t>J. ir A. Keliuočių palikimo studijų centro Metraštis.</a:t>
            </a:r>
            <a:endParaRPr lang="lt-LT" dirty="0"/>
          </a:p>
        </p:txBody>
      </p:sp>
      <p:pic>
        <p:nvPicPr>
          <p:cNvPr id="1026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57166"/>
            <a:ext cx="15716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Rubrikos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Teminės, skirtos personalijoms, įžymių datų sukakčių paminėjimui;</a:t>
            </a:r>
          </a:p>
          <a:p>
            <a:r>
              <a:rPr lang="lt-LT" dirty="0" smtClean="0"/>
              <a:t>Žurnalo svečias;(fotomenininkai R. Dichavičius, M. </a:t>
            </a:r>
            <a:r>
              <a:rPr lang="lt-LT" dirty="0" err="1" smtClean="0"/>
              <a:t>Čičirkienė</a:t>
            </a:r>
            <a:r>
              <a:rPr lang="lt-LT" dirty="0" smtClean="0"/>
              <a:t>,  A. </a:t>
            </a:r>
            <a:r>
              <a:rPr lang="lt-LT" dirty="0" err="1" smtClean="0"/>
              <a:t>Kuliešis</a:t>
            </a:r>
            <a:r>
              <a:rPr lang="lt-LT" dirty="0" smtClean="0"/>
              <a:t>, aktorė D. Kazragytė, dailininkai B. Gražys, D. Andriulionis, rašytojai V. Martinkus, V. Papievis, režisierius G. Padegimas);  </a:t>
            </a:r>
          </a:p>
          <a:p>
            <a:r>
              <a:rPr lang="lt-LT" dirty="0" smtClean="0"/>
              <a:t>Krašto miesteliai; </a:t>
            </a:r>
          </a:p>
          <a:p>
            <a:r>
              <a:rPr lang="lt-LT" dirty="0" smtClean="0"/>
              <a:t>Krašto žmonių likimai;</a:t>
            </a:r>
          </a:p>
          <a:p>
            <a:r>
              <a:rPr lang="lt-LT" dirty="0" smtClean="0"/>
              <a:t>Recenzija;</a:t>
            </a:r>
          </a:p>
          <a:p>
            <a:r>
              <a:rPr lang="lt-LT" dirty="0" smtClean="0"/>
              <a:t>Kultūros erdvėse.</a:t>
            </a:r>
            <a:endParaRPr lang="lt-LT" dirty="0"/>
          </a:p>
        </p:txBody>
      </p:sp>
      <p:pic>
        <p:nvPicPr>
          <p:cNvPr id="10242" name="Picture 2" descr="C:\Documents and Settings\Direktore\Desktop\PrieNemunel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1864606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813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Žurnalo idėja, koncepcija, perspektyva</vt:lpstr>
      <vt:lpstr>Metrika</vt:lpstr>
      <vt:lpstr>Idėja</vt:lpstr>
      <vt:lpstr>Tikslai</vt:lpstr>
      <vt:lpstr>Paskirtis</vt:lpstr>
      <vt:lpstr>Projektai</vt:lpstr>
      <vt:lpstr>Publikacijų autoriai</vt:lpstr>
      <vt:lpstr>Šaltiniai publikacijoms</vt:lpstr>
      <vt:lpstr>Rubrikos</vt:lpstr>
      <vt:lpstr>Partneriai</vt:lpstr>
      <vt:lpstr>Rėmėjai</vt:lpstr>
      <vt:lpstr>Sklaida</vt:lpstr>
      <vt:lpstr>Perspektyva</vt:lpstr>
      <vt:lpstr>Grėsmės</vt:lpstr>
      <vt:lpstr>Išvados (1)</vt:lpstr>
      <vt:lpstr>Išvados (2)</vt:lpstr>
      <vt:lpstr>Vertinimai, atsiliepimai</vt:lpstr>
      <vt:lpstr>Rašytojo Rimanto Šavelio laiškas</vt:lpstr>
      <vt:lpstr>Aktoriaus Ferdinando Jakšio laiškas</vt:lpstr>
      <vt:lpstr>Rašytojos Alės Rūtos laiškas</vt:lpstr>
      <vt:lpstr>Vyskupo Juozo Tunaičio laiškas</vt:lpstr>
      <vt:lpstr> Redaktoriaus Algio Mikšos laiškas</vt:lpstr>
      <vt:lpstr>Ačiū už dėmesį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Žurnalo idėja, koncepcija, perspektyva</dc:title>
  <dc:creator>Direktore</dc:creator>
  <cp:lastModifiedBy>Direktore</cp:lastModifiedBy>
  <cp:revision>154</cp:revision>
  <dcterms:created xsi:type="dcterms:W3CDTF">2012-10-09T07:25:49Z</dcterms:created>
  <dcterms:modified xsi:type="dcterms:W3CDTF">2012-10-18T08:13:27Z</dcterms:modified>
</cp:coreProperties>
</file>